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94" r:id="rId3"/>
    <p:sldId id="400" r:id="rId4"/>
    <p:sldId id="396" r:id="rId5"/>
    <p:sldId id="384" r:id="rId6"/>
    <p:sldId id="386" r:id="rId7"/>
    <p:sldId id="395" r:id="rId8"/>
    <p:sldId id="401" r:id="rId9"/>
    <p:sldId id="390" r:id="rId10"/>
    <p:sldId id="385" r:id="rId11"/>
    <p:sldId id="369" r:id="rId12"/>
    <p:sldId id="365" r:id="rId13"/>
    <p:sldId id="397" r:id="rId14"/>
    <p:sldId id="391" r:id="rId15"/>
    <p:sldId id="398" r:id="rId16"/>
    <p:sldId id="387" r:id="rId17"/>
    <p:sldId id="399" r:id="rId18"/>
    <p:sldId id="388" r:id="rId19"/>
    <p:sldId id="389" r:id="rId20"/>
    <p:sldId id="392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1758-74FA-461E-81D1-FE0A8F4E809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5E06-A728-4D0A-85B2-FCA064EB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84901"/>
            <a:ext cx="6155725" cy="2657032"/>
          </a:xfrm>
        </p:spPr>
        <p:txBody>
          <a:bodyPr anchor="t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4583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FBE56B-A7B4-404B-AC1B-0618CFF1BFD9}"/>
              </a:ext>
            </a:extLst>
          </p:cNvPr>
          <p:cNvSpPr txBox="1">
            <a:spLocks/>
          </p:cNvSpPr>
          <p:nvPr userDrawn="1"/>
        </p:nvSpPr>
        <p:spPr>
          <a:xfrm>
            <a:off x="3729681" y="0"/>
            <a:ext cx="3264244" cy="13100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of Strategic Communication</a:t>
            </a:r>
          </a:p>
        </p:txBody>
      </p:sp>
      <p:pic>
        <p:nvPicPr>
          <p:cNvPr id="22" name="Picture 21" descr="University of Iowa Logo in tab">
            <a:extLst>
              <a:ext uri="{FF2B5EF4-FFF2-40B4-BE49-F238E27FC236}">
                <a16:creationId xmlns:a16="http://schemas.microsoft.com/office/drawing/2014/main" id="{3B350327-455D-E242-AC33-A44879997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41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9346" y="1570038"/>
            <a:ext cx="105156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9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versity of Iowa Logo in tab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3367174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2463764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97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8C9EC-F08C-634B-9436-0DC9CB28E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4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09626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087150"/>
            <a:ext cx="9144000" cy="4631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1774216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niversity of Iowa Logo in tab">
            <a:extLst>
              <a:ext uri="{FF2B5EF4-FFF2-40B4-BE49-F238E27FC236}">
                <a16:creationId xmlns:a16="http://schemas.microsoft.com/office/drawing/2014/main" id="{8B51AF24-FB2E-1240-9EF9-F0F501C2F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0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634" y="2316951"/>
            <a:ext cx="4769254" cy="707886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1252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58" y="365125"/>
            <a:ext cx="105156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101"/>
            <a:ext cx="10515600" cy="4018000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Iowa Logo in tab">
            <a:extLst>
              <a:ext uri="{FF2B5EF4-FFF2-40B4-BE49-F238E27FC236}">
                <a16:creationId xmlns:a16="http://schemas.microsoft.com/office/drawing/2014/main" id="{CFF14CD2-6839-EF4B-BE95-D8FF44EDA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502" y="0"/>
            <a:ext cx="5029200" cy="63924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331EC016-F850-1E4A-A65C-1A14626CE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9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0389" y="3243106"/>
            <a:ext cx="5021612" cy="31497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5874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University of Iowa Logo in tab">
            <a:extLst>
              <a:ext uri="{FF2B5EF4-FFF2-40B4-BE49-F238E27FC236}">
                <a16:creationId xmlns:a16="http://schemas.microsoft.com/office/drawing/2014/main" id="{ED076C9B-2E43-A040-8258-28E87FCCD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1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ountyhealthranking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untyhealthrankings.org/explore-health-rankings/iowa?year=2023&amp;tab=0&amp;measure=Low+Birthweigh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ience.arcgis.com/experience/22c7182a162d45788dd52a2362f8ed65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tatecancerprofiles.cancer.gov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hstp/Atlas/" TargetMode="External"/><Relationship Id="rId2" Type="http://schemas.openxmlformats.org/officeDocument/2006/relationships/hyperlink" Target="https://nccd.cdc.gov/DHDSPAtla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ortal.cms.gov/MSTR2021/servlet/mstrWeb?evt=2048001&amp;src=mstrWeb.2048001&amp;documentID=231CD7E04382A8FF2EAB119297740CAA&amp;visMode=0&amp;currentViewMedia=1&amp;ru=1&amp;share=1&amp;hiddensections=header,path,dockTop,dockLeft,footer&amp;Server=v343069p&amp;Port=0&amp;Project=OIPDA-BI_Prod&amp;" TargetMode="External"/><Relationship Id="rId4" Type="http://schemas.openxmlformats.org/officeDocument/2006/relationships/hyperlink" Target="https://hdpulse.nimhd.nih.gov/data-portal/hom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zhub.healthdata.org/subnational/usa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ata.hrsa.gov/topics/health-workforce/ahr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-tools/demo/sahie/#/?state_county=19000&amp;s_searchtype=sc" TargetMode="External"/><Relationship Id="rId2" Type="http://schemas.openxmlformats.org/officeDocument/2006/relationships/hyperlink" Target="https://ccf.georgetown.edu/2023/05/22/medicaid-coverage-in-metro-and-small-town-rural-counties-2020-2021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owahealthfactbook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medicine.uiowa.edu/oscep/data-and-report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data-explorer" TargetMode="External"/><Relationship Id="rId2" Type="http://schemas.openxmlformats.org/officeDocument/2006/relationships/hyperlink" Target="https://www.ruralhealthinfo.org/state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uralhealthinfo.org/topics/statistics-and-d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gis.org/" TargetMode="External"/><Relationship Id="rId2" Type="http://schemas.openxmlformats.org/officeDocument/2006/relationships/hyperlink" Target="https://data.census.gov/cedsci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er.naco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atacenter.aecf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2713DF-9445-6872-AA22-C4138B318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Describing Your Community: Rural Data for Grants and Needs Assessments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9543C7-7491-C630-E579-99B35AC6B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Iowa Rural Health Association Webinar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166713-A8FF-EE1E-AB45-5CFBE89F1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699" y="6973100"/>
            <a:ext cx="7200900" cy="3122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May 25, 2023</a:t>
            </a:r>
          </a:p>
        </p:txBody>
      </p:sp>
      <p:pic>
        <p:nvPicPr>
          <p:cNvPr id="1026" name="Picture 2" descr="Iowa Rural Health AssociationIowa Rural Health Association logo">
            <a:extLst>
              <a:ext uri="{FF2B5EF4-FFF2-40B4-BE49-F238E27FC236}">
                <a16:creationId xmlns:a16="http://schemas.microsoft.com/office/drawing/2014/main" id="{9004A9F1-281A-81CA-EEB9-6AD4384D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4" y="3838575"/>
            <a:ext cx="3000375" cy="23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DA9938-D9A4-53B9-5537-9A802CA36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9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4C93-3D3E-46A8-88F5-625673A3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County Health Rankings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1711-0150-4337-9E91-4375E4BAA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490681" cy="4388698"/>
          </a:xfrm>
        </p:spPr>
        <p:txBody>
          <a:bodyPr anchor="t">
            <a:normAutofit/>
          </a:bodyPr>
          <a:lstStyle/>
          <a:p>
            <a:r>
              <a:rPr lang="en-US" sz="2200" dirty="0">
                <a:hlinkClick r:id="rId2"/>
              </a:rPr>
              <a:t>County Health Rankings </a:t>
            </a:r>
            <a:r>
              <a:rPr lang="en-US" sz="2200" dirty="0"/>
              <a:t>considers many factors to rank counties within a state based upon policies and programs, health factors, and health outcomes</a:t>
            </a:r>
          </a:p>
          <a:p>
            <a:r>
              <a:rPr lang="en-US" sz="2200" dirty="0"/>
              <a:t>The Rankings pull together data from many sources for this ranking</a:t>
            </a:r>
          </a:p>
          <a:p>
            <a:r>
              <a:rPr lang="en-US" sz="2200" dirty="0"/>
              <a:t>Components include:</a:t>
            </a:r>
          </a:p>
          <a:p>
            <a:pPr lvl="1"/>
            <a:r>
              <a:rPr lang="en-US" sz="1800" dirty="0"/>
              <a:t>Health Outcomes (Length and Quality of Life)</a:t>
            </a:r>
          </a:p>
          <a:p>
            <a:pPr lvl="1"/>
            <a:r>
              <a:rPr lang="en-US" sz="1800" dirty="0"/>
              <a:t>Health Factors (Behaviors, Clinical Care, Social and economic factors, physical environment)</a:t>
            </a:r>
          </a:p>
          <a:p>
            <a:pPr lvl="1"/>
            <a:r>
              <a:rPr lang="en-US" sz="1800" dirty="0"/>
              <a:t>Additional measures</a:t>
            </a:r>
            <a:r>
              <a:rPr lang="en-US" sz="1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4F6A8-A41E-4DB5-AC86-6E48ADAEE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D289E-2867-EA22-658C-18BC42946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81" y="2200102"/>
            <a:ext cx="5577381" cy="2847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B2F9A3-0652-035C-17C4-367CA74EF9D6}"/>
              </a:ext>
            </a:extLst>
          </p:cNvPr>
          <p:cNvSpPr txBox="1"/>
          <p:nvPr/>
        </p:nvSpPr>
        <p:spPr>
          <a:xfrm>
            <a:off x="6328881" y="5266311"/>
            <a:ext cx="54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Low Birthweight in Iowa Counties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0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EE18-1D92-49F9-AD05-CB530944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PLACES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4F8-37ED-448B-9BA1-0BBDE4150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689404" cy="4388698"/>
          </a:xfrm>
        </p:spPr>
        <p:txBody>
          <a:bodyPr>
            <a:normAutofit/>
          </a:bodyPr>
          <a:lstStyle/>
          <a:p>
            <a:r>
              <a:rPr lang="en-US" dirty="0"/>
              <a:t>CDC PLACES data include data on county, census-tract, or places throughout the country</a:t>
            </a:r>
          </a:p>
          <a:p>
            <a:r>
              <a:rPr lang="en-US" dirty="0"/>
              <a:t>Data types:</a:t>
            </a:r>
          </a:p>
          <a:p>
            <a:pPr lvl="1"/>
            <a:r>
              <a:rPr lang="en-US" dirty="0"/>
              <a:t>Health outcomes</a:t>
            </a:r>
          </a:p>
          <a:p>
            <a:pPr lvl="1"/>
            <a:r>
              <a:rPr lang="en-US" dirty="0"/>
              <a:t>Prevention</a:t>
            </a:r>
          </a:p>
          <a:p>
            <a:pPr lvl="1"/>
            <a:r>
              <a:rPr lang="en-US" dirty="0"/>
              <a:t>Health risk behaviors</a:t>
            </a:r>
          </a:p>
          <a:p>
            <a:pPr lvl="1"/>
            <a:r>
              <a:rPr lang="en-US" dirty="0"/>
              <a:t>Health Status</a:t>
            </a:r>
          </a:p>
          <a:p>
            <a:r>
              <a:rPr lang="en-US" dirty="0"/>
              <a:t>Includes an </a:t>
            </a:r>
            <a:r>
              <a:rPr lang="en-US" dirty="0">
                <a:hlinkClick r:id="rId2"/>
              </a:rPr>
              <a:t>interactive map </a:t>
            </a:r>
            <a:r>
              <a:rPr lang="en-US" dirty="0"/>
              <a:t>and data downloads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4D3C1-CE77-44A4-9BC9-A4F4D6A2E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1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81C6-0261-423A-AEB2-19A166EF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Cancer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E858-49C5-4FF6-8FDB-59D88D76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387939" cy="438869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www.statecancerprofiles.cancer.gov</a:t>
            </a:r>
            <a:endParaRPr lang="en-US" dirty="0"/>
          </a:p>
          <a:p>
            <a:r>
              <a:rPr lang="en-US" dirty="0"/>
              <a:t>State Cancer Profiles include state and county-level data: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Screening and Risk Factors</a:t>
            </a:r>
          </a:p>
          <a:p>
            <a:pPr lvl="1"/>
            <a:r>
              <a:rPr lang="en-US" dirty="0"/>
              <a:t>Incidence </a:t>
            </a:r>
          </a:p>
          <a:p>
            <a:pPr lvl="1"/>
            <a:r>
              <a:rPr lang="en-US" dirty="0"/>
              <a:t>Mortality</a:t>
            </a:r>
          </a:p>
          <a:p>
            <a:r>
              <a:rPr lang="en-US" dirty="0"/>
              <a:t>Maps, downloadable tables, graphs of trends</a:t>
            </a:r>
          </a:p>
          <a:p>
            <a:r>
              <a:rPr lang="en-US" dirty="0"/>
              <a:t>No statewide rural-specific data, but county-level data can bel helpful (e.g., identifying high mortality counties—are these rural?)</a:t>
            </a:r>
          </a:p>
          <a:p>
            <a:r>
              <a:rPr lang="en-US" dirty="0"/>
              <a:t>Caveats: some county-level data are somewhat dated, some states don’t report cancer data, some data are suppressed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186A8-719D-4A08-A0A8-E2143C3FF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map of the state of iowa&#10;&#10;Description automatically generated with medium confidence">
            <a:extLst>
              <a:ext uri="{FF2B5EF4-FFF2-40B4-BE49-F238E27FC236}">
                <a16:creationId xmlns:a16="http://schemas.microsoft.com/office/drawing/2014/main" id="{E81F16D3-0A91-BB01-D6DC-F87128AD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39" y="1440600"/>
            <a:ext cx="5851599" cy="43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276E-5B27-813A-4F69-B71CC3C4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County-Level Federal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C5CB-AA5A-FEFB-12E0-267444EFE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CDC Interactive Atlas of Heart Disease and Stroke</a:t>
            </a:r>
            <a:endParaRPr lang="en-US" dirty="0"/>
          </a:p>
          <a:p>
            <a:r>
              <a:rPr lang="en-US" dirty="0">
                <a:hlinkClick r:id="rId3"/>
              </a:rPr>
              <a:t>CDC National Center for HIV/AIDS, Viral Hepatitis, STD and TB Prevention</a:t>
            </a:r>
            <a:endParaRPr lang="en-US" dirty="0"/>
          </a:p>
          <a:p>
            <a:r>
              <a:rPr lang="en-US" dirty="0">
                <a:hlinkClick r:id="rId4"/>
              </a:rPr>
              <a:t>National Institute on Minority Health and Health Disparities HD Pulse</a:t>
            </a:r>
            <a:endParaRPr lang="en-US" dirty="0"/>
          </a:p>
          <a:p>
            <a:r>
              <a:rPr lang="en-US" dirty="0">
                <a:hlinkClick r:id="rId5"/>
              </a:rPr>
              <a:t>Medicare Chronic Conditions Dashboard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8487C-9ABB-7199-61E5-EBBFA0DEF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4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7E82-3C80-DBFD-C4F3-87F8136E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 of Health Metrics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FF0D-A1FD-3DB5-E158-88E1B4E8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US Health Map</a:t>
            </a:r>
            <a:r>
              <a:rPr lang="en-US" dirty="0"/>
              <a:t>—county level estimates</a:t>
            </a:r>
          </a:p>
          <a:p>
            <a:pPr lvl="1"/>
            <a:r>
              <a:rPr lang="en-US" dirty="0"/>
              <a:t>Life Expectancy</a:t>
            </a:r>
          </a:p>
          <a:p>
            <a:pPr lvl="1"/>
            <a:r>
              <a:rPr lang="en-US" dirty="0"/>
              <a:t>Mortality</a:t>
            </a:r>
          </a:p>
          <a:p>
            <a:pPr lvl="1"/>
            <a:r>
              <a:rPr lang="en-US" dirty="0"/>
              <a:t>Risk Factors</a:t>
            </a:r>
          </a:p>
          <a:p>
            <a:r>
              <a:rPr lang="en-US" dirty="0"/>
              <a:t>Subgroups available (e.g. gender, race/ethnicity, age) for some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DE35-3F95-0B30-3278-9816C0038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4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asked healthcare professionals">
            <a:extLst>
              <a:ext uri="{FF2B5EF4-FFF2-40B4-BE49-F238E27FC236}">
                <a16:creationId xmlns:a16="http://schemas.microsoft.com/office/drawing/2014/main" id="{92FDBB85-80B1-C164-FA5D-96AFD95AA9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F817-7CC4-F1E4-B92C-F5950C7F0F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4" y="2316951"/>
            <a:ext cx="4956998" cy="707886"/>
          </a:xfrm>
        </p:spPr>
        <p:txBody>
          <a:bodyPr/>
          <a:lstStyle/>
          <a:p>
            <a:r>
              <a:rPr lang="en-US" dirty="0"/>
              <a:t>Health Care Access</a:t>
            </a:r>
          </a:p>
        </p:txBody>
      </p:sp>
    </p:spTree>
    <p:extLst>
      <p:ext uri="{BB962C8B-B14F-4D97-AF65-F5344CB8AC3E}">
        <p14:creationId xmlns:p14="http://schemas.microsoft.com/office/powerpoint/2010/main" val="206746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4990-A13C-4330-A294-3324096F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Health Resources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BCCF-BD30-419D-BE9C-BB342D36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161908" cy="43886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Area Health Resources File </a:t>
            </a:r>
            <a:r>
              <a:rPr lang="en-US" dirty="0"/>
              <a:t>includes county-level data on health care professions, health facilities, population characteristics, economics, health professions training, environment, and more</a:t>
            </a:r>
          </a:p>
          <a:p>
            <a:r>
              <a:rPr lang="en-US" dirty="0"/>
              <a:t>Data are available as an interactive map, excel or SAS file, or PDF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C4156-C3BA-4289-9173-677931BF8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2CD6C-F4A7-16B6-4C56-33EE7A8D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1" y="1917956"/>
            <a:ext cx="6420369" cy="32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7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E574-B1FF-33BF-329D-A18E3026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9482-AD5E-5F3B-8234-4614C023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Georgetown University Health Policy Institute Medicaid Coverage (2020-2021)</a:t>
            </a:r>
            <a:endParaRPr lang="en-US" dirty="0"/>
          </a:p>
          <a:p>
            <a:pPr lvl="1"/>
            <a:r>
              <a:rPr lang="en-US" dirty="0"/>
              <a:t>Children</a:t>
            </a:r>
          </a:p>
          <a:p>
            <a:pPr lvl="1"/>
            <a:r>
              <a:rPr lang="en-US" dirty="0"/>
              <a:t>Non-Elderly Adults</a:t>
            </a:r>
          </a:p>
          <a:p>
            <a:r>
              <a:rPr lang="en-US" dirty="0">
                <a:hlinkClick r:id="rId3"/>
              </a:rPr>
              <a:t>Census Small-Area Health Insurance Estimates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287A-3097-482D-276A-42669608D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Corn">
            <a:extLst>
              <a:ext uri="{FF2B5EF4-FFF2-40B4-BE49-F238E27FC236}">
                <a16:creationId xmlns:a16="http://schemas.microsoft.com/office/drawing/2014/main" id="{B3B61D85-DC9B-8AF9-DF20-BB2FCAE217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F8A110-A1CE-0438-FB2D-4B524D6B18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4" y="2316951"/>
            <a:ext cx="5599610" cy="707886"/>
          </a:xfrm>
        </p:spPr>
        <p:txBody>
          <a:bodyPr/>
          <a:lstStyle/>
          <a:p>
            <a:r>
              <a:rPr lang="en-US" dirty="0"/>
              <a:t>Iowa Specific 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EBC9B-BF3E-148C-4780-63FC39A493B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06788" y="6440488"/>
            <a:ext cx="86852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7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2188-9C81-CE23-99C4-BAB2D272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Iowa Health Fact 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332D-7BC8-738F-A0F0-2E4231A6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County-level Data on the following elements:</a:t>
            </a:r>
          </a:p>
          <a:p>
            <a:pPr lvl="1"/>
            <a:r>
              <a:rPr lang="en-US" dirty="0"/>
              <a:t>Demographic</a:t>
            </a:r>
          </a:p>
          <a:p>
            <a:pPr lvl="1"/>
            <a:r>
              <a:rPr lang="en-US" dirty="0"/>
              <a:t>Social Determinants of Health</a:t>
            </a:r>
          </a:p>
          <a:p>
            <a:pPr lvl="1"/>
            <a:r>
              <a:rPr lang="en-US" dirty="0"/>
              <a:t>Health Behaviors</a:t>
            </a:r>
          </a:p>
          <a:p>
            <a:pPr lvl="1"/>
            <a:r>
              <a:rPr lang="en-US" dirty="0"/>
              <a:t>Prenatal and infant health</a:t>
            </a:r>
          </a:p>
          <a:p>
            <a:pPr lvl="1"/>
            <a:r>
              <a:rPr lang="en-US" dirty="0"/>
              <a:t>Infectious Disease </a:t>
            </a:r>
          </a:p>
          <a:p>
            <a:pPr lvl="1"/>
            <a:r>
              <a:rPr lang="en-US" dirty="0"/>
              <a:t>Mortality (overall, injury,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Healthcare providers 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Data are also available by Public Health Region and Congressional District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28E9-D95B-7FAA-A83F-4CDB5FC2D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8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3882-E8A1-9DD5-C542-6C40C8EB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Applications and Needs Assessments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9B1C89-AC68-2B08-C046-C83191AC8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6950" y="1634818"/>
            <a:ext cx="2107565" cy="21075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B3F47-1ADF-D2BD-532F-D80F5693E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B14012F-0BC9-BE46-5B91-D1D8403F7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7084" y="1634817"/>
            <a:ext cx="2107565" cy="2107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8806E6-B449-75EF-D4A7-A520CC7313A1}"/>
              </a:ext>
            </a:extLst>
          </p:cNvPr>
          <p:cNvSpPr txBox="1"/>
          <p:nvPr/>
        </p:nvSpPr>
        <p:spPr>
          <a:xfrm>
            <a:off x="2266950" y="3867150"/>
            <a:ext cx="2909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Non-Profit Grants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 Statements/Needs Assessments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Populations Served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FDA0A-ECE3-4F4D-3D52-9B6835881E9E}"/>
              </a:ext>
            </a:extLst>
          </p:cNvPr>
          <p:cNvSpPr txBox="1"/>
          <p:nvPr/>
        </p:nvSpPr>
        <p:spPr>
          <a:xfrm>
            <a:off x="6943725" y="3867150"/>
            <a:ext cx="2909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Needs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definition (geography, populations,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needs </a:t>
            </a:r>
          </a:p>
        </p:txBody>
      </p:sp>
    </p:spTree>
    <p:extLst>
      <p:ext uri="{BB962C8B-B14F-4D97-AF65-F5344CB8AC3E}">
        <p14:creationId xmlns:p14="http://schemas.microsoft.com/office/powerpoint/2010/main" val="408147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B8B4-2685-7443-3A9F-2E20D433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26" y="334883"/>
            <a:ext cx="10515600" cy="869089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Office of Statewide Clinical Education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CF67-AF1B-97AC-1F9E-8BDD8173C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233"/>
            <a:ext cx="5467350" cy="4388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Tracking of health professionals in Iowa </a:t>
            </a:r>
          </a:p>
          <a:p>
            <a:pPr lvl="1"/>
            <a:r>
              <a:rPr lang="en-US" dirty="0"/>
              <a:t>Pharmacists</a:t>
            </a:r>
          </a:p>
          <a:p>
            <a:pPr lvl="1"/>
            <a:r>
              <a:rPr lang="en-US" dirty="0"/>
              <a:t>Nurse Practitioners</a:t>
            </a:r>
          </a:p>
          <a:p>
            <a:pPr lvl="1"/>
            <a:r>
              <a:rPr lang="en-US" dirty="0"/>
              <a:t>Dentists</a:t>
            </a:r>
          </a:p>
          <a:p>
            <a:pPr lvl="1"/>
            <a:r>
              <a:rPr lang="en-US" dirty="0"/>
              <a:t>Physicians</a:t>
            </a:r>
          </a:p>
          <a:p>
            <a:pPr lvl="1"/>
            <a:r>
              <a:rPr lang="en-US" dirty="0"/>
              <a:t>Physician’s assistants</a:t>
            </a:r>
          </a:p>
          <a:p>
            <a:r>
              <a:rPr lang="en-US" dirty="0"/>
              <a:t>Reports online</a:t>
            </a:r>
          </a:p>
          <a:p>
            <a:r>
              <a:rPr lang="en-US" dirty="0"/>
              <a:t> Statistics, mailing lists etc. available for purchase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F7D2-7D60-080C-7097-176D10D16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18D6A-A566-F5DB-7903-92A8D9F1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27" y="1743075"/>
            <a:ext cx="5257035" cy="39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2AD14-BED4-4A3E-8474-5AB4CAE6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81" y="3367173"/>
            <a:ext cx="7163317" cy="116036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92C30-4B11-4481-945C-ED83B657CA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3923" y="3029213"/>
            <a:ext cx="4511498" cy="1498329"/>
          </a:xfrm>
        </p:spPr>
        <p:txBody>
          <a:bodyPr/>
          <a:lstStyle/>
          <a:p>
            <a:r>
              <a:rPr lang="en-US" dirty="0"/>
              <a:t>Whitney Zahnd, PhD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Department of Health Management and Policy</a:t>
            </a:r>
          </a:p>
          <a:p>
            <a:endParaRPr lang="en-US" dirty="0"/>
          </a:p>
          <a:p>
            <a:r>
              <a:rPr lang="en-US" dirty="0"/>
              <a:t>whitney-zahnd@uiowa.edu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688D6-D1F7-479C-B181-0D4C46ED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5019675"/>
            <a:ext cx="4681090" cy="369332"/>
          </a:xfrm>
        </p:spPr>
        <p:txBody>
          <a:bodyPr/>
          <a:lstStyle/>
          <a:p>
            <a:r>
              <a:rPr lang="en-US" dirty="0"/>
              <a:t>https://www.public-health.uiowa.edu/hmp/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2ECF-87F8-4FF3-9AD3-24240896F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</p:spPr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F8E4-2CDB-4E06-0503-2F133CB1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Data Sources Introduced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64C9-0491-82D2-C67C-67A3B0E1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County-based</a:t>
            </a:r>
          </a:p>
          <a:p>
            <a:r>
              <a:rPr lang="en-US" dirty="0"/>
              <a:t>Relatively complete across all Iowa rural counties</a:t>
            </a:r>
          </a:p>
          <a:p>
            <a:r>
              <a:rPr lang="en-US" dirty="0"/>
              <a:t>Freely Available</a:t>
            </a:r>
          </a:p>
          <a:p>
            <a:r>
              <a:rPr lang="en-US" dirty="0"/>
              <a:t>Relevant for describing community populations, disease burden, healthcare access</a:t>
            </a:r>
          </a:p>
          <a:p>
            <a:r>
              <a:rPr lang="en-US" dirty="0"/>
              <a:t>Most have either interactive maps, downloadable data, and/or are otherwise straightforward to access</a:t>
            </a:r>
          </a:p>
          <a:p>
            <a:r>
              <a:rPr lang="en-US" dirty="0"/>
              <a:t>Not exhaustive, nor inclusive of DHHS data!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34681-A141-BAEB-C25A-A046E527C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9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tractor in the distance on a farm">
            <a:extLst>
              <a:ext uri="{FF2B5EF4-FFF2-40B4-BE49-F238E27FC236}">
                <a16:creationId xmlns:a16="http://schemas.microsoft.com/office/drawing/2014/main" id="{77F0333E-97E6-CACE-71D7-680B550866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928D6-ACDB-507B-08E1-6A6D00904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4" y="2316951"/>
            <a:ext cx="6309741" cy="707886"/>
          </a:xfrm>
        </p:spPr>
        <p:txBody>
          <a:bodyPr/>
          <a:lstStyle/>
          <a:p>
            <a:r>
              <a:rPr lang="en-US" dirty="0"/>
              <a:t>Communities and People</a:t>
            </a:r>
          </a:p>
        </p:txBody>
      </p:sp>
    </p:spTree>
    <p:extLst>
      <p:ext uri="{BB962C8B-B14F-4D97-AF65-F5344CB8AC3E}">
        <p14:creationId xmlns:p14="http://schemas.microsoft.com/office/powerpoint/2010/main" val="187422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4AAD-901F-4E1F-B6E2-F417300D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Health Information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7EE1-AAC3-4312-9ADA-67E945BA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9899708" cy="43886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www.ruralhealthinfo.org/states</a:t>
            </a:r>
            <a:endParaRPr lang="en-US" dirty="0"/>
          </a:p>
          <a:p>
            <a:r>
              <a:rPr lang="en-US" dirty="0"/>
              <a:t>State Guides:</a:t>
            </a:r>
          </a:p>
          <a:p>
            <a:pPr lvl="1"/>
            <a:r>
              <a:rPr lang="en-US" dirty="0"/>
              <a:t>Demographic background (e.g., race/ethnicity, age, veterans, tribal) </a:t>
            </a:r>
          </a:p>
          <a:p>
            <a:pPr lvl="1"/>
            <a:r>
              <a:rPr lang="en-US" dirty="0"/>
              <a:t>Health disparities</a:t>
            </a:r>
          </a:p>
          <a:p>
            <a:pPr lvl="1"/>
            <a:r>
              <a:rPr lang="en-US" dirty="0"/>
              <a:t>Healthcare facilities</a:t>
            </a:r>
          </a:p>
          <a:p>
            <a:pPr lvl="1"/>
            <a:r>
              <a:rPr lang="en-US" dirty="0"/>
              <a:t>Social determinants of health</a:t>
            </a:r>
          </a:p>
          <a:p>
            <a:r>
              <a:rPr lang="en-US" dirty="0"/>
              <a:t>Rural Data Explorer: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3"/>
              </a:rPr>
              <a:t>https://www.ruralhealthinfo.org/data-explorer</a:t>
            </a:r>
            <a:endParaRPr lang="en-US" dirty="0"/>
          </a:p>
          <a:p>
            <a:r>
              <a:rPr lang="en-US" dirty="0"/>
              <a:t>Guide for finding rural data: </a:t>
            </a:r>
            <a:r>
              <a:rPr lang="en-US" dirty="0">
                <a:hlinkClick r:id="rId4"/>
              </a:rPr>
              <a:t>https://www.ruralhealthinfo.org/topics/statistics-and-data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6B5D6-8803-4E4D-9564-1C3EC4A59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19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8890-DC31-4765-9C36-E08E357A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Community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1215-F890-43E6-A2A5-5EED7BC5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American Community Survey (ACS) </a:t>
            </a:r>
            <a:r>
              <a:rPr lang="en-US" dirty="0"/>
              <a:t>is a continuous survey performed by the U.S. Census Bureau that collects data on demographics, socioeconomic factors, housing etc. </a:t>
            </a:r>
          </a:p>
          <a:p>
            <a:r>
              <a:rPr lang="en-US" dirty="0"/>
              <a:t>Data are available at the census tract, ZCTA, and county levels 5-year estimates will be need to be used for these geographic levels (e.g., 2016-2020) </a:t>
            </a:r>
          </a:p>
          <a:p>
            <a:r>
              <a:rPr lang="en-US" dirty="0"/>
              <a:t>Other means of access:</a:t>
            </a:r>
          </a:p>
          <a:p>
            <a:pPr lvl="1"/>
            <a:r>
              <a:rPr lang="en-US" dirty="0"/>
              <a:t>Some of these data are available in the County Health Rankings data downloads</a:t>
            </a:r>
          </a:p>
          <a:p>
            <a:pPr lvl="1"/>
            <a:r>
              <a:rPr lang="en-US" dirty="0"/>
              <a:t>See also the </a:t>
            </a:r>
            <a:r>
              <a:rPr lang="en-US" dirty="0">
                <a:hlinkClick r:id="rId3"/>
              </a:rPr>
              <a:t>National Historical Geographic Information System (NHGIS)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C8FD6-52C4-44C8-B98A-F1B35845F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26D-88C4-BD06-C335-06B5187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Association of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B9B4-B539-1C97-D95F-CBBED171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County Explorer</a:t>
            </a:r>
            <a:endParaRPr lang="en-US" dirty="0"/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Maps, profiles, comparisons</a:t>
            </a:r>
          </a:p>
          <a:p>
            <a:r>
              <a:rPr lang="en-US" dirty="0"/>
              <a:t>Allows for comparison to other Iowa counties or other similar sized counties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6AE5E-28A2-52DF-BAA7-6290C74F4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7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959E-54E6-BBED-ED68-FD5328EC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Annie E. Casey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57BCC-6941-DBCA-1DED-001CE8B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Kids Count Data Center</a:t>
            </a:r>
            <a:endParaRPr lang="en-US" dirty="0"/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Economic Well-Being</a:t>
            </a:r>
          </a:p>
          <a:p>
            <a:pPr lvl="1"/>
            <a:r>
              <a:rPr lang="en-US" dirty="0"/>
              <a:t>Family and Community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Safety and Risk Behaviors</a:t>
            </a:r>
          </a:p>
          <a:p>
            <a:pPr lvl="1"/>
            <a:r>
              <a:rPr lang="en-US" dirty="0"/>
              <a:t>COVID-19</a:t>
            </a:r>
          </a:p>
          <a:p>
            <a:pPr lvl="1"/>
            <a:r>
              <a:rPr lang="en-US" dirty="0"/>
              <a:t>Youth and Young Adults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8EFA9-2060-25D8-28FC-18313BFC9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E183F-7AA6-EDB9-77C3-492DBC98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22" y="2001614"/>
            <a:ext cx="6462572" cy="28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Stethoscope and clipboard on a table">
            <a:extLst>
              <a:ext uri="{FF2B5EF4-FFF2-40B4-BE49-F238E27FC236}">
                <a16:creationId xmlns:a16="http://schemas.microsoft.com/office/drawing/2014/main" id="{B18FE1B7-8EC3-C757-1750-2A3D790328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786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8E77D-7E80-B74F-AE7C-3E3F60A0F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2634" y="2316951"/>
            <a:ext cx="8079456" cy="707886"/>
          </a:xfrm>
        </p:spPr>
        <p:txBody>
          <a:bodyPr/>
          <a:lstStyle/>
          <a:p>
            <a:r>
              <a:rPr lang="en-US" dirty="0"/>
              <a:t>Health Outcomes and Behaviors</a:t>
            </a:r>
          </a:p>
        </p:txBody>
      </p:sp>
    </p:spTree>
    <p:extLst>
      <p:ext uri="{BB962C8B-B14F-4D97-AF65-F5344CB8AC3E}">
        <p14:creationId xmlns:p14="http://schemas.microsoft.com/office/powerpoint/2010/main" val="2244177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885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Roboto Black</vt:lpstr>
      <vt:lpstr>1_Office Theme</vt:lpstr>
      <vt:lpstr>Describing Your Community: Rural Data for Grants and Needs Assessments</vt:lpstr>
      <vt:lpstr>Grant Applications and Needs Assessments</vt:lpstr>
      <vt:lpstr>Characteristics of Data Sources Introduced</vt:lpstr>
      <vt:lpstr>PowerPoint Presentation</vt:lpstr>
      <vt:lpstr>Rural Health Information Hub</vt:lpstr>
      <vt:lpstr>American Community Survey</vt:lpstr>
      <vt:lpstr>National Association of Counties</vt:lpstr>
      <vt:lpstr>Annie E. Casey Foundation</vt:lpstr>
      <vt:lpstr>PowerPoint Presentation</vt:lpstr>
      <vt:lpstr>County Health Rankings</vt:lpstr>
      <vt:lpstr>CDC PLACES Data</vt:lpstr>
      <vt:lpstr>State Cancer Profiles </vt:lpstr>
      <vt:lpstr>Other County-Level Federal Data Sources</vt:lpstr>
      <vt:lpstr>Institute of Health Metrics and Evaluation</vt:lpstr>
      <vt:lpstr>PowerPoint Presentation</vt:lpstr>
      <vt:lpstr>Area Health Resources File</vt:lpstr>
      <vt:lpstr>Insurance Status </vt:lpstr>
      <vt:lpstr>PowerPoint Presentation</vt:lpstr>
      <vt:lpstr>Iowa Health Fact Book</vt:lpstr>
      <vt:lpstr>Office of Statewide Clinical Education Programs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Your Community: Rural Data for Grants and Needs Assessments</dc:title>
  <dc:creator>Zahnd, Whitney E</dc:creator>
  <cp:lastModifiedBy>Zahnd, Whitney E</cp:lastModifiedBy>
  <cp:revision>4</cp:revision>
  <dcterms:created xsi:type="dcterms:W3CDTF">2023-05-23T20:55:22Z</dcterms:created>
  <dcterms:modified xsi:type="dcterms:W3CDTF">2023-05-25T22:06:46Z</dcterms:modified>
</cp:coreProperties>
</file>